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handoutMasterIdLst>
    <p:handoutMasterId r:id="rId21"/>
  </p:handoutMasterIdLst>
  <p:sldIdLst>
    <p:sldId id="256" r:id="rId3"/>
    <p:sldId id="257" r:id="rId4"/>
    <p:sldId id="261" r:id="rId5"/>
    <p:sldId id="264" r:id="rId6"/>
    <p:sldId id="267" r:id="rId7"/>
    <p:sldId id="268" r:id="rId8"/>
    <p:sldId id="269" r:id="rId9"/>
    <p:sldId id="258" r:id="rId10"/>
    <p:sldId id="274" r:id="rId11"/>
    <p:sldId id="266" r:id="rId12"/>
    <p:sldId id="276" r:id="rId13"/>
    <p:sldId id="278" r:id="rId14"/>
    <p:sldId id="280" r:id="rId15"/>
    <p:sldId id="282" r:id="rId16"/>
    <p:sldId id="284" r:id="rId17"/>
    <p:sldId id="265"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DA37D80-6434-44D0-A028-1B22A696006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7" d="100"/>
          <a:sy n="87" d="100"/>
        </p:scale>
        <p:origin x="-528" y="-86"/>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1268B-8AC2-4239-8FAF-7C144C210720}" type="datetimeFigureOut">
              <a:rPr lang="en-US"/>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BA2C8-71FC-43D0-BD87-0547616971FA}"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362-6D63-40AC-BAA9-90C3AE6D5875}"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39446-6953-447E-A4E3-E7CFBF870046}"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water3"/>
          <p:cNvSpPr/>
          <p:nvPr/>
        </p:nvSpPr>
        <p:spPr bwMode="gray">
          <a:xfrm>
            <a:off x="2552" y="5243129"/>
            <a:ext cx="12188952" cy="1614871"/>
          </a:xfrm>
          <a:prstGeom prst="rect">
            <a:avLst/>
          </a:prstGeom>
          <a:gradFill>
            <a:gsLst>
              <a:gs pos="833">
                <a:schemeClr val="accent2">
                  <a:lumMod val="60000"/>
                  <a:lumOff val="40000"/>
                  <a:alpha val="38000"/>
                </a:schemeClr>
              </a:gs>
              <a:gs pos="23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5" name="sky"/>
          <p:cNvSpPr/>
          <p:nvPr/>
        </p:nvSpPr>
        <p:spPr bwMode="white">
          <a:xfrm>
            <a:off x="2552" y="0"/>
            <a:ext cx="12188952" cy="5334000"/>
          </a:xfrm>
          <a:prstGeom prst="rect">
            <a:avLst/>
          </a:prstGeom>
          <a:gradFill>
            <a:gsLst>
              <a:gs pos="0">
                <a:schemeClr val="accent2">
                  <a:lumMod val="60000"/>
                  <a:lumOff val="40000"/>
                  <a:alpha val="80000"/>
                </a:schemeClr>
              </a:gs>
              <a:gs pos="99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pic>
        <p:nvPicPr>
          <p:cNvPr id="6" name="water2"/>
          <p:cNvPicPr>
            <a:picLocks noChangeAspect="1"/>
          </p:cNvPicPr>
          <p:nvPr/>
        </p:nvPicPr>
        <p:blipFill rotWithShape="1">
          <a:blip r:embed="rId2" cstate="print">
            <a:extLst>
              <a:ext uri="{28A0092B-C50C-407E-A947-70E740481C1C}">
                <a14:useLocalDpi xmlns:a14="http://schemas.microsoft.com/office/drawing/2010/main" val="0"/>
              </a:ext>
            </a:extLst>
          </a:blip>
          <a:srcRect l="2674" r="9901"/>
          <a:stretch>
            <a:fillRect/>
          </a:stretch>
        </p:blipFill>
        <p:spPr bwMode="ltGray">
          <a:xfrm>
            <a:off x="-1425" y="5497897"/>
            <a:ext cx="12188952" cy="463209"/>
          </a:xfrm>
          <a:prstGeom prst="rect">
            <a:avLst/>
          </a:prstGeom>
          <a:noFill/>
          <a:ln>
            <a:noFill/>
          </a:ln>
        </p:spPr>
      </p:pic>
      <p:pic>
        <p:nvPicPr>
          <p:cNvPr id="7" name="water1"/>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a:fillRect/>
          </a:stretch>
        </p:blipFill>
        <p:spPr bwMode="gray">
          <a:xfrm flipH="1">
            <a:off x="-1425" y="5221111"/>
            <a:ext cx="12188952" cy="268288"/>
          </a:xfrm>
          <a:prstGeom prst="rect">
            <a:avLst/>
          </a:prstGeom>
          <a:noFill/>
          <a:ln>
            <a:noFill/>
          </a:ln>
        </p:spPr>
      </p:pic>
      <p:sp>
        <p:nvSpPr>
          <p:cNvPr id="8" name="Rectangle 7"/>
          <p:cNvSpPr/>
          <p:nvPr/>
        </p:nvSpPr>
        <p:spPr>
          <a:xfrm>
            <a:off x="-1425" y="5961106"/>
            <a:ext cx="12188952" cy="896846"/>
          </a:xfrm>
          <a:prstGeom prst="rect">
            <a:avLst/>
          </a:prstGeom>
          <a:gradFill>
            <a:gsLst>
              <a:gs pos="25000">
                <a:schemeClr val="accent6">
                  <a:lumMod val="60000"/>
                  <a:lumOff val="40000"/>
                  <a:alpha val="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ctrTitle"/>
          </p:nvPr>
        </p:nvSpPr>
        <p:spPr>
          <a:xfrm>
            <a:off x="1305872" y="1309047"/>
            <a:ext cx="9602789" cy="2667000"/>
          </a:xfrm>
        </p:spPr>
        <p:txBody>
          <a:bodyPr anchor="b">
            <a:noAutofit/>
          </a:bodyPr>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305872" y="4038600"/>
            <a:ext cx="9601200" cy="990600"/>
          </a:xfrm>
        </p:spPr>
        <p:txBody>
          <a:bodyPr>
            <a:normAutofit/>
          </a:bodyPr>
          <a:lstStyle>
            <a:lvl1pPr marL="0" indent="0" algn="ctr">
              <a:spcBef>
                <a:spcPts val="0"/>
              </a:spcBef>
              <a:buNone/>
              <a:defRPr sz="1800" cap="all" baseline="0">
                <a:solidFill>
                  <a:schemeClr val="accent2">
                    <a:lumMod val="7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F4E5243-F52A-4D37-9694-EB26C6C31910}" type="datetime1">
              <a:rPr lang="en-US"/>
            </a:fld>
            <a:endParaRPr lang="en-US"/>
          </a:p>
        </p:txBody>
      </p:sp>
      <p:sp>
        <p:nvSpPr>
          <p:cNvPr id="6" name="Slide Number Placeholder 5"/>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44036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274638"/>
            <a:ext cx="7734300" cy="54403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A77B6E1-634A-48DC-9E8B-D894023267EF}" type="datetime1">
              <a:rPr lang="en-US"/>
            </a:fld>
            <a:endParaRPr lang="en-US"/>
          </a:p>
        </p:txBody>
      </p:sp>
      <p:sp>
        <p:nvSpPr>
          <p:cNvPr id="6" name="Slide Number Placeholder 5"/>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B2D3E9E-A95C-48F2-B4BF-A71542E0BE9A}" type="datetime1">
              <a:rPr lang="en-US"/>
            </a:fld>
            <a:endParaRPr lang="en-US"/>
          </a:p>
        </p:txBody>
      </p:sp>
      <p:sp>
        <p:nvSpPr>
          <p:cNvPr id="6" name="Slide Number Placeholder 5"/>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p>
        </p:txBody>
      </p:sp>
      <p:sp>
        <p:nvSpPr>
          <p:cNvPr id="2" name="Title 1"/>
          <p:cNvSpPr>
            <a:spLocks noGrp="1"/>
          </p:cNvSpPr>
          <p:nvPr>
            <p:ph type="title"/>
          </p:nvPr>
        </p:nvSpPr>
        <p:spPr>
          <a:xfrm>
            <a:off x="1293813" y="1309047"/>
            <a:ext cx="9601252" cy="2667000"/>
          </a:xfrm>
        </p:spPr>
        <p:txBody>
          <a:bodyPr anchor="b">
            <a:normAutofit/>
          </a:bodyPr>
          <a:lstStyle>
            <a:lvl1pPr algn="ctr">
              <a:defRPr sz="6000" b="0"/>
            </a:lvl1pPr>
          </a:lstStyle>
          <a:p>
            <a:r>
              <a:rPr lang="en-US"/>
              <a:t>Click to edit Master title style</a:t>
            </a:r>
            <a:endParaRPr lang="en-US"/>
          </a:p>
        </p:txBody>
      </p:sp>
      <p:sp>
        <p:nvSpPr>
          <p:cNvPr id="3" name="Text Placeholder 2"/>
          <p:cNvSpPr>
            <a:spLocks noGrp="1"/>
          </p:cNvSpPr>
          <p:nvPr>
            <p:ph type="body" idx="1"/>
          </p:nvPr>
        </p:nvSpPr>
        <p:spPr>
          <a:xfrm>
            <a:off x="1293813" y="4038600"/>
            <a:ext cx="9601200" cy="1143000"/>
          </a:xfrm>
        </p:spPr>
        <p:txBody>
          <a:bodyPr anchor="t">
            <a:normAutofit/>
          </a:bodyPr>
          <a:lstStyle>
            <a:lvl1pPr marL="0" indent="0" algn="ctr">
              <a:spcBef>
                <a:spcPts val="0"/>
              </a:spcBef>
              <a:buNone/>
              <a:defRPr sz="2000" cap="all" baseline="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A50F84E2-2D7A-43CF-AC90-352A289A783A}" type="datetime1">
              <a:rPr lang="en-US"/>
            </a:fld>
            <a:endParaRPr lang="en-US"/>
          </a:p>
        </p:txBody>
      </p:sp>
      <p:sp>
        <p:nvSpPr>
          <p:cNvPr id="6" name="Slide Number Placeholder 5"/>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Content Placeholder 3"/>
          <p:cNvSpPr>
            <a:spLocks noGrp="1"/>
          </p:cNvSpPr>
          <p:nvPr>
            <p:ph sz="half" idx="2"/>
          </p:nvPr>
        </p:nvSpPr>
        <p:spPr>
          <a:xfrm>
            <a:off x="627888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Content Placeholder 2"/>
          <p:cNvSpPr>
            <a:spLocks noGrp="1"/>
          </p:cNvSpPr>
          <p:nvPr>
            <p:ph sz="half" idx="1"/>
          </p:nvPr>
        </p:nvSpPr>
        <p:spPr>
          <a:xfrm>
            <a:off x="134112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F12952B5-7A2F-4CC8-B7CE-9234E21C2837}" type="datetime1">
              <a:rPr lang="en-US"/>
            </a:fld>
            <a:endParaRPr lang="en-US"/>
          </a:p>
        </p:txBody>
      </p:sp>
      <p:sp>
        <p:nvSpPr>
          <p:cNvPr id="7" name="Slide Number Placeholder 6"/>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a:xfrm>
            <a:off x="134112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4112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7888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7888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CE1DA07A-9201-4B4B-BAF2-015AFA30F520}" type="datetime1">
              <a:rPr lang="en-US"/>
            </a:fld>
            <a:endParaRPr lang="en-US"/>
          </a:p>
        </p:txBody>
      </p:sp>
      <p:sp>
        <p:nvSpPr>
          <p:cNvPr id="9" name="Slide Number Placeholder 8"/>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73D7E00A-486F-4252-8B1D-E32645521F49}" type="datetime1">
              <a:rPr lang="en-US"/>
            </a:fld>
            <a:endParaRPr lang="en-US"/>
          </a:p>
        </p:txBody>
      </p:sp>
      <p:sp>
        <p:nvSpPr>
          <p:cNvPr id="5" name="Slide Number Placeholder 4"/>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8DDF5F92-E675-4B36-9A60-69A962A68675}" type="datetime1">
              <a:rPr lang="en-US"/>
            </a:fld>
            <a:endParaRPr lang="en-US"/>
          </a:p>
        </p:txBody>
      </p:sp>
      <p:sp>
        <p:nvSpPr>
          <p:cNvPr id="4" name="Slide Number Placeholder 3"/>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200" b="0"/>
            </a:lvl1pPr>
          </a:lstStyle>
          <a:p>
            <a:r>
              <a:rPr lang="en-US"/>
              <a:t>Click to edit Master title style</a:t>
            </a:r>
            <a:endParaRPr lang="en-US"/>
          </a:p>
        </p:txBody>
      </p:sp>
      <p:sp>
        <p:nvSpPr>
          <p:cNvPr id="3" name="Content Placeholder 2"/>
          <p:cNvSpPr>
            <a:spLocks noGrp="1"/>
          </p:cNvSpPr>
          <p:nvPr>
            <p:ph idx="1"/>
          </p:nvPr>
        </p:nvSpPr>
        <p:spPr>
          <a:xfrm>
            <a:off x="760413" y="685800"/>
            <a:ext cx="6858000" cy="4572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9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AF6E2C9B-5FA2-460D-9BE7-B0812FC2A6FF}" type="datetime1">
              <a:rPr lang="en-US"/>
            </a:fld>
            <a:endParaRPr lang="en-US"/>
          </a:p>
        </p:txBody>
      </p:sp>
      <p:sp>
        <p:nvSpPr>
          <p:cNvPr id="7" name="Slide Number Placeholder 6"/>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400" b="0"/>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760413" y="685800"/>
            <a:ext cx="6858000" cy="4572000"/>
          </a:xfrm>
          <a:solidFill>
            <a:schemeClr val="bg1">
              <a:lumMod val="9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10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1D374940-A916-4C8B-9648-02A2D3898F9E}" type="datetime1">
              <a:rPr lang="en-US"/>
            </a:fld>
            <a:endParaRPr lang="en-US"/>
          </a:p>
        </p:txBody>
      </p:sp>
      <p:sp>
        <p:nvSpPr>
          <p:cNvPr id="7" name="Slide Number Placeholder 6"/>
          <p:cNvSpPr>
            <a:spLocks noGrp="1"/>
          </p:cNvSpPr>
          <p:nvPr>
            <p:ph type="sldNum" sz="quarter" idx="12"/>
          </p:nvPr>
        </p:nvSpPr>
        <p:spPr/>
        <p:txBody>
          <a:bodyPr/>
          <a:lstStyle/>
          <a:p>
            <a:fld id="{4FAB73BC-B049-4115-A692-8D63A059BFB8}"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58000"/>
                </a:schemeClr>
              </a:gs>
              <a:gs pos="88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p>
        </p:txBody>
      </p:sp>
      <p:sp>
        <p:nvSpPr>
          <p:cNvPr id="8" name="water3"/>
          <p:cNvSpPr/>
          <p:nvPr/>
        </p:nvSpPr>
        <p:spPr bwMode="gray">
          <a:xfrm>
            <a:off x="2552" y="6064101"/>
            <a:ext cx="12188952" cy="793899"/>
          </a:xfrm>
          <a:prstGeom prst="rect">
            <a:avLst/>
          </a:prstGeom>
          <a:gradFill>
            <a:gsLst>
              <a:gs pos="833">
                <a:schemeClr val="accent2">
                  <a:lumMod val="60000"/>
                  <a:lumOff val="40000"/>
                  <a:alpha val="38000"/>
                </a:schemeClr>
              </a:gs>
              <a:gs pos="49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pic>
        <p:nvPicPr>
          <p:cNvPr id="9" name="water2"/>
          <p:cNvPicPr>
            <a:picLocks noChangeAspect="1"/>
          </p:cNvPicPr>
          <p:nvPr/>
        </p:nvPicPr>
        <p:blipFill rotWithShape="1">
          <a:blip r:embed="rId12" cstate="print">
            <a:extLst>
              <a:ext uri="{28A0092B-C50C-407E-A947-70E740481C1C}">
                <a14:useLocalDpi xmlns:a14="http://schemas.microsoft.com/office/drawing/2010/main" val="0"/>
              </a:ext>
            </a:extLst>
          </a:blip>
          <a:srcRect l="2674" r="9901"/>
          <a:stretch>
            <a:fillRect/>
          </a:stretch>
        </p:blipFill>
        <p:spPr bwMode="white">
          <a:xfrm>
            <a:off x="-1425" y="6256181"/>
            <a:ext cx="12188952" cy="463209"/>
          </a:xfrm>
          <a:prstGeom prst="rect">
            <a:avLst/>
          </a:prstGeom>
          <a:noFill/>
          <a:ln>
            <a:noFill/>
          </a:ln>
        </p:spPr>
      </p:pic>
      <p:pic>
        <p:nvPicPr>
          <p:cNvPr id="10" name="water1"/>
          <p:cNvPicPr>
            <a:picLocks noChangeAspect="1"/>
          </p:cNvPicPr>
          <p:nvPr/>
        </p:nvPicPr>
        <p:blipFill rotWithShape="1">
          <a:blip r:embed="rId1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a:fillRect/>
          </a:stretch>
        </p:blipFill>
        <p:spPr bwMode="gray">
          <a:xfrm flipH="1">
            <a:off x="-1425" y="5979395"/>
            <a:ext cx="12188952" cy="268288"/>
          </a:xfrm>
          <a:prstGeom prst="rect">
            <a:avLst/>
          </a:prstGeom>
          <a:noFill/>
          <a:ln>
            <a:noFill/>
          </a:ln>
        </p:spPr>
      </p:pic>
      <p:sp>
        <p:nvSpPr>
          <p:cNvPr id="2" name="Title Placeholder 1"/>
          <p:cNvSpPr>
            <a:spLocks noGrp="1"/>
          </p:cNvSpPr>
          <p:nvPr>
            <p:ph type="title"/>
          </p:nvPr>
        </p:nvSpPr>
        <p:spPr>
          <a:xfrm>
            <a:off x="1341120" y="265176"/>
            <a:ext cx="9509759" cy="108813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341120" y="1572768"/>
            <a:ext cx="9509760" cy="414223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l">
              <a:defRPr sz="1100" cap="all" baseline="0">
                <a:solidFill>
                  <a:schemeClr val="tx1"/>
                </a:solidFill>
              </a:defRPr>
            </a:lvl1pPr>
          </a:lstStyle>
          <a:p>
            <a:fld id="{5586B75A-687E-405C-8A0B-8D00578BA2C3}" type="datetime1">
              <a:rPr lang="en-US" smtClean="0"/>
            </a:fld>
            <a:endParaRPr lang="en-US"/>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cap="all" baseline="0">
                <a:solidFill>
                  <a:schemeClr val="tx1"/>
                </a:solidFill>
              </a:defRPr>
            </a:lvl1pPr>
          </a:lstStyle>
          <a:p>
            <a:fld id="{4FAB73BC-B049-4115-A692-8D63A059BFB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800" kern="1200">
          <a:solidFill>
            <a:schemeClr val="accent2">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SzPct val="100000"/>
        <a:buFont typeface="Arial" panose="020B0604020202020204" pitchFamily="34" charset="0"/>
        <a:buChar char="•"/>
        <a:defRPr sz="2000" kern="1200">
          <a:solidFill>
            <a:schemeClr val="accent2">
              <a:lumMod val="50000"/>
            </a:schemeClr>
          </a:solidFill>
          <a:latin typeface="+mn-lt"/>
          <a:ea typeface="+mn-ea"/>
          <a:cs typeface="+mn-cs"/>
        </a:defRPr>
      </a:lvl1pPr>
      <a:lvl2pPr marL="548640" indent="-228600" algn="l" defTabSz="914400" rtl="0" eaLnBrk="1" latinLnBrk="0" hangingPunct="1">
        <a:lnSpc>
          <a:spcPct val="90000"/>
        </a:lnSpc>
        <a:spcBef>
          <a:spcPts val="1000"/>
        </a:spcBef>
        <a:buSzPct val="100000"/>
        <a:buFont typeface="Arial" panose="020B0604020202020204" pitchFamily="34" charset="0"/>
        <a:buChar char="•"/>
        <a:defRPr sz="1800" kern="1200">
          <a:solidFill>
            <a:schemeClr val="accent2">
              <a:lumMod val="50000"/>
            </a:schemeClr>
          </a:solidFill>
          <a:latin typeface="+mn-lt"/>
          <a:ea typeface="+mn-ea"/>
          <a:cs typeface="+mn-cs"/>
        </a:defRPr>
      </a:lvl2pPr>
      <a:lvl3pPr marL="822960" indent="-228600" algn="l" defTabSz="914400" rtl="0" eaLnBrk="1" latinLnBrk="0" hangingPunct="1">
        <a:lnSpc>
          <a:spcPct val="90000"/>
        </a:lnSpc>
        <a:spcBef>
          <a:spcPts val="800"/>
        </a:spcBef>
        <a:buSzPct val="100000"/>
        <a:buFont typeface="Arial" panose="020B0604020202020204" pitchFamily="34" charset="0"/>
        <a:buChar char="•"/>
        <a:defRPr sz="1600" kern="1200">
          <a:solidFill>
            <a:schemeClr val="accent2">
              <a:lumMod val="50000"/>
            </a:schemeClr>
          </a:solidFill>
          <a:latin typeface="+mn-lt"/>
          <a:ea typeface="+mn-ea"/>
          <a:cs typeface="+mn-cs"/>
        </a:defRPr>
      </a:lvl3pPr>
      <a:lvl4pPr marL="1097280" indent="-228600" algn="l" defTabSz="914400" rtl="0" eaLnBrk="1" latinLnBrk="0" hangingPunct="1">
        <a:lnSpc>
          <a:spcPct val="90000"/>
        </a:lnSpc>
        <a:spcBef>
          <a:spcPts val="800"/>
        </a:spcBef>
        <a:buSzPct val="100000"/>
        <a:buFont typeface="Arial" panose="020B0604020202020204" pitchFamily="34" charset="0"/>
        <a:buChar char="•"/>
        <a:defRPr sz="1400" kern="1200">
          <a:solidFill>
            <a:schemeClr val="accent2">
              <a:lumMod val="50000"/>
            </a:schemeClr>
          </a:solidFill>
          <a:latin typeface="+mn-lt"/>
          <a:ea typeface="+mn-ea"/>
          <a:cs typeface="+mn-cs"/>
        </a:defRPr>
      </a:lvl4pPr>
      <a:lvl5pPr marL="1371600" indent="-228600" algn="l" defTabSz="914400" rtl="0" eaLnBrk="1" latinLnBrk="0" hangingPunct="1">
        <a:lnSpc>
          <a:spcPct val="90000"/>
        </a:lnSpc>
        <a:spcBef>
          <a:spcPts val="800"/>
        </a:spcBef>
        <a:buSzPct val="100000"/>
        <a:buFont typeface="Arial" panose="020B0604020202020204" pitchFamily="34" charset="0"/>
        <a:buChar char="•"/>
        <a:defRPr sz="1400" kern="1200">
          <a:solidFill>
            <a:schemeClr val="accent2">
              <a:lumMod val="50000"/>
            </a:schemeClr>
          </a:solidFill>
          <a:latin typeface="+mn-lt"/>
          <a:ea typeface="+mn-ea"/>
          <a:cs typeface="+mn-cs"/>
        </a:defRPr>
      </a:lvl5pPr>
      <a:lvl6pPr marL="1645920" indent="-228600" algn="l" defTabSz="914400" rtl="0" eaLnBrk="1" latinLnBrk="0" hangingPunct="1">
        <a:lnSpc>
          <a:spcPct val="90000"/>
        </a:lnSpc>
        <a:spcBef>
          <a:spcPts val="800"/>
        </a:spcBef>
        <a:buSzPct val="100000"/>
        <a:buFont typeface="Arial" panose="020B0604020202020204" pitchFamily="34" charset="0"/>
        <a:buChar char="•"/>
        <a:defRPr sz="1400" kern="1200">
          <a:solidFill>
            <a:schemeClr val="accent2">
              <a:lumMod val="50000"/>
            </a:schemeClr>
          </a:solidFill>
          <a:latin typeface="+mn-lt"/>
          <a:ea typeface="+mn-ea"/>
          <a:cs typeface="+mn-cs"/>
        </a:defRPr>
      </a:lvl6pPr>
      <a:lvl7pPr marL="1920240" indent="-228600" algn="l" defTabSz="914400" rtl="0" eaLnBrk="1" latinLnBrk="0" hangingPunct="1">
        <a:lnSpc>
          <a:spcPct val="90000"/>
        </a:lnSpc>
        <a:spcBef>
          <a:spcPts val="800"/>
        </a:spcBef>
        <a:buSzPct val="100000"/>
        <a:buFont typeface="Arial" panose="020B0604020202020204" pitchFamily="34" charset="0"/>
        <a:buChar char="•"/>
        <a:defRPr sz="1400" kern="1200">
          <a:solidFill>
            <a:schemeClr val="accent2">
              <a:lumMod val="50000"/>
            </a:schemeClr>
          </a:solidFill>
          <a:latin typeface="+mn-lt"/>
          <a:ea typeface="+mn-ea"/>
          <a:cs typeface="+mn-cs"/>
        </a:defRPr>
      </a:lvl7pPr>
      <a:lvl8pPr marL="2194560" indent="-228600" algn="l" defTabSz="914400" rtl="0" eaLnBrk="1" latinLnBrk="0" hangingPunct="1">
        <a:lnSpc>
          <a:spcPct val="90000"/>
        </a:lnSpc>
        <a:spcBef>
          <a:spcPts val="800"/>
        </a:spcBef>
        <a:buSzPct val="100000"/>
        <a:buFont typeface="Arial" panose="020B0604020202020204" pitchFamily="34" charset="0"/>
        <a:buChar char="•"/>
        <a:defRPr sz="1400" kern="1200">
          <a:solidFill>
            <a:schemeClr val="accent2">
              <a:lumMod val="50000"/>
            </a:schemeClr>
          </a:solidFill>
          <a:latin typeface="+mn-lt"/>
          <a:ea typeface="+mn-ea"/>
          <a:cs typeface="+mn-cs"/>
        </a:defRPr>
      </a:lvl8pPr>
      <a:lvl9pPr marL="2240280" indent="0" algn="l" defTabSz="914400" rtl="0" eaLnBrk="1" latinLnBrk="0" hangingPunct="1">
        <a:lnSpc>
          <a:spcPct val="90000"/>
        </a:lnSpc>
        <a:spcBef>
          <a:spcPts val="800"/>
        </a:spcBef>
        <a:buSzPct val="100000"/>
        <a:buFont typeface="Arial" panose="020B0604020202020204" pitchFamily="34" charset="0"/>
        <a:buNone/>
        <a:defRPr sz="1400" kern="1200">
          <a:solidFill>
            <a:schemeClr val="accent2">
              <a:lumMod val="5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24" y="694823"/>
            <a:ext cx="12063161" cy="1162552"/>
          </a:xfrm>
        </p:spPr>
        <p:txBody>
          <a:bodyPr/>
          <a:lstStyle/>
          <a:p>
            <a:r>
              <a:rPr lang="en-US" sz="4000" i="1" dirty="0">
                <a:latin typeface="Sitka Banner Semibold" pitchFamily="2" charset="0"/>
              </a:rPr>
              <a:t>Emotion detection in It professional by using Image processing  and Machine Learning</a:t>
            </a:r>
            <a:endParaRPr lang="en-US" sz="4000" i="1" dirty="0">
              <a:latin typeface="Sitka Banner Semibold" pitchFamily="2" charset="0"/>
            </a:endParaRPr>
          </a:p>
        </p:txBody>
      </p:sp>
      <p:sp>
        <p:nvSpPr>
          <p:cNvPr id="3" name="Subtitle 2"/>
          <p:cNvSpPr>
            <a:spLocks noGrp="1"/>
          </p:cNvSpPr>
          <p:nvPr>
            <p:ph type="subTitle" idx="1"/>
          </p:nvPr>
        </p:nvSpPr>
        <p:spPr>
          <a:xfrm>
            <a:off x="6967285" y="4505326"/>
            <a:ext cx="5095876" cy="990600"/>
          </a:xfrm>
        </p:spPr>
        <p:txBody>
          <a:bodyPr>
            <a:normAutofit/>
          </a:bodyPr>
          <a:lstStyle/>
          <a:p>
            <a:r>
              <a:rPr lang="en-IN" altLang="en-US" sz="2400" i="1" dirty="0" smtClean="0">
                <a:latin typeface="Arial Rounded MT Bold" panose="020F0704030504030204" pitchFamily="34" charset="0"/>
              </a:rPr>
              <a:t>-presented by</a:t>
            </a:r>
            <a:endParaRPr lang="en-IN" altLang="en-US" sz="2400" i="1" dirty="0" smtClean="0">
              <a:latin typeface="Arial Rounded MT Bold" panose="020F0704030504030204" pitchFamily="34" charset="0"/>
            </a:endParaRPr>
          </a:p>
          <a:p>
            <a:r>
              <a:rPr lang="en-IN" altLang="en-US" sz="2400" i="1" dirty="0" smtClean="0">
                <a:latin typeface="Arial Rounded MT Bold" panose="020F0704030504030204" pitchFamily="34" charset="0"/>
              </a:rPr>
              <a:t>Yekasi  swetha </a:t>
            </a:r>
            <a:endParaRPr lang="en-US" sz="2400" i="1" dirty="0" smtClean="0">
              <a:latin typeface="Arial Rounded MT Bold" panose="020F0704030504030204" pitchFamily="34" charset="0"/>
            </a:endParaRPr>
          </a:p>
          <a:p>
            <a:endParaRPr lang="en-US" sz="2400" i="1" dirty="0">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bwMode="invGray">
          <a:xfrm>
            <a:off x="0" y="2009775"/>
            <a:ext cx="7058025" cy="445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943350" y="414338"/>
            <a:ext cx="4300538" cy="646331"/>
          </a:xfrm>
          <a:prstGeom prst="rect">
            <a:avLst/>
          </a:prstGeom>
          <a:noFill/>
        </p:spPr>
        <p:txBody>
          <a:bodyPr wrap="square" rtlCol="0">
            <a:spAutoFit/>
          </a:bodyPr>
          <a:lstStyle/>
          <a:p>
            <a:r>
              <a:rPr lang="en-IN" sz="3600" dirty="0"/>
              <a:t>OUTPUT SCREENS</a:t>
            </a:r>
            <a:endParaRPr lang="en-IN" sz="3600" dirty="0"/>
          </a:p>
        </p:txBody>
      </p:sp>
      <p:sp>
        <p:nvSpPr>
          <p:cNvPr id="16" name="TextBox 15"/>
          <p:cNvSpPr txBox="1"/>
          <p:nvPr/>
        </p:nvSpPr>
        <p:spPr>
          <a:xfrm>
            <a:off x="928689" y="1060669"/>
            <a:ext cx="2756904" cy="400110"/>
          </a:xfrm>
          <a:prstGeom prst="rect">
            <a:avLst/>
          </a:prstGeom>
          <a:noFill/>
        </p:spPr>
        <p:txBody>
          <a:bodyPr wrap="square" rtlCol="0">
            <a:spAutoFit/>
          </a:bodyPr>
          <a:lstStyle/>
          <a:p>
            <a:r>
              <a:rPr lang="en-IN" sz="2000" dirty="0"/>
              <a:t>Homepage:</a:t>
            </a:r>
            <a:endParaRPr lang="en-IN" sz="2000"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5820" y="1707001"/>
            <a:ext cx="5253135" cy="3798060"/>
          </a:xfrm>
          <a:prstGeom prst="rect">
            <a:avLst/>
          </a:prstGeom>
          <a:noFill/>
          <a:ln>
            <a:noFill/>
          </a:ln>
        </p:spPr>
      </p:pic>
      <p:sp>
        <p:nvSpPr>
          <p:cNvPr id="2" name="TextBox 1"/>
          <p:cNvSpPr txBox="1"/>
          <p:nvPr/>
        </p:nvSpPr>
        <p:spPr>
          <a:xfrm>
            <a:off x="7548465" y="1060669"/>
            <a:ext cx="3558074" cy="400110"/>
          </a:xfrm>
          <a:prstGeom prst="rect">
            <a:avLst/>
          </a:prstGeom>
          <a:noFill/>
        </p:spPr>
        <p:txBody>
          <a:bodyPr wrap="square" rtlCol="0">
            <a:spAutoFit/>
          </a:bodyPr>
          <a:lstStyle/>
          <a:p>
            <a:r>
              <a:rPr lang="en-IN" sz="2000" dirty="0"/>
              <a:t>User registration form:</a:t>
            </a:r>
            <a:endParaRPr lang="en-IN"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9420" y="1707001"/>
            <a:ext cx="5458409" cy="37980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642" y="265176"/>
            <a:ext cx="10225237" cy="745477"/>
          </a:xfrm>
        </p:spPr>
        <p:txBody>
          <a:bodyPr>
            <a:normAutofit/>
          </a:bodyPr>
          <a:lstStyle/>
          <a:p>
            <a:r>
              <a:rPr lang="en-IN" sz="2400" dirty="0"/>
              <a:t>Admin Login form: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Admin Home page:</a:t>
            </a:r>
            <a:endParaRPr lang="en-IN" sz="2400"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1" y="1070812"/>
            <a:ext cx="4926562" cy="4462242"/>
          </a:xfrm>
          <a:prstGeom prst="rect">
            <a:avLst/>
          </a:prstGeom>
          <a:noFill/>
          <a:ln>
            <a:noFill/>
          </a:ln>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9" y="1138335"/>
            <a:ext cx="5781869" cy="43947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980" y="265176"/>
            <a:ext cx="10096900" cy="947804"/>
          </a:xfrm>
        </p:spPr>
        <p:txBody>
          <a:bodyPr>
            <a:normAutofit/>
          </a:bodyPr>
          <a:lstStyle/>
          <a:p>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View Users and Activate: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Admin side detection details:</a:t>
            </a:r>
            <a:endParaRPr lang="en-IN" sz="2400"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9086" y="1353312"/>
            <a:ext cx="4516016" cy="4291708"/>
          </a:xfrm>
          <a:prstGeom prst="rect">
            <a:avLst/>
          </a:prstGeom>
          <a:noFill/>
          <a:ln>
            <a:noFill/>
          </a:ln>
        </p:spPr>
      </p:pic>
      <p:pic>
        <p:nvPicPr>
          <p:cNvPr id="4" name="Picture 4"/>
          <p:cNvPicPr>
            <a:picLocks noChangeAspect="1"/>
          </p:cNvPicPr>
          <p:nvPr/>
        </p:nvPicPr>
        <p:blipFill>
          <a:blip r:embed="rId2"/>
          <a:stretch>
            <a:fillRect/>
          </a:stretch>
        </p:blipFill>
        <p:spPr>
          <a:xfrm>
            <a:off x="6363478" y="1353312"/>
            <a:ext cx="5206482" cy="40943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726" y="265176"/>
            <a:ext cx="11462739" cy="1088136"/>
          </a:xfrm>
        </p:spPr>
        <p:txBody>
          <a:bodyPr>
            <a:normAutofit/>
          </a:bodyPr>
          <a:lstStyle/>
          <a:p>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User Login Form:                                             </a:t>
            </a:r>
            <a:r>
              <a:rPr lang="en-IN" sz="2400" kern="100" dirty="0">
                <a:latin typeface="Calibri" panose="020F0502020204030204" pitchFamily="34" charset="0"/>
                <a:ea typeface="Calibri" panose="020F0502020204030204" pitchFamily="34" charset="0"/>
                <a:cs typeface="Times New Roman" panose="02020603050405020304" pitchFamily="18" charset="0"/>
              </a:rPr>
              <a:t>Emotion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detection using image uploading:</a:t>
            </a:r>
            <a:endParaRPr lang="en-IN" sz="2400"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7389" y="1576873"/>
            <a:ext cx="4499843" cy="4376058"/>
          </a:xfrm>
          <a:prstGeom prst="rect">
            <a:avLst/>
          </a:prstGeom>
          <a:noFill/>
          <a:ln>
            <a:noFill/>
          </a:ln>
        </p:spPr>
      </p:pic>
      <p:pic>
        <p:nvPicPr>
          <p:cNvPr id="4" name="Picture 3"/>
          <p:cNvPicPr>
            <a:picLocks noChangeAspect="1"/>
          </p:cNvPicPr>
          <p:nvPr/>
        </p:nvPicPr>
        <p:blipFill>
          <a:blip r:embed="rId2"/>
          <a:stretch>
            <a:fillRect/>
          </a:stretch>
        </p:blipFill>
        <p:spPr>
          <a:xfrm>
            <a:off x="6707073" y="1502228"/>
            <a:ext cx="4722927" cy="43760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89" y="265176"/>
            <a:ext cx="10321491" cy="1088136"/>
          </a:xfrm>
        </p:spPr>
        <p:txBody>
          <a:bodyPr/>
          <a:lstStyle/>
          <a:p>
            <a:r>
              <a:rPr lang="en-IN" sz="4000" kern="100" dirty="0">
                <a:effectLst/>
                <a:latin typeface="Calibri" panose="020F0502020204030204" pitchFamily="34" charset="0"/>
                <a:ea typeface="Calibri" panose="020F0502020204030204" pitchFamily="34" charset="0"/>
                <a:cs typeface="Times New Roman" panose="02020603050405020304" pitchFamily="18" charset="0"/>
              </a:rPr>
              <a:t>Image Detection :</a:t>
            </a:r>
            <a:endParaRPr lang="en-IN" dirty="0"/>
          </a:p>
        </p:txBody>
      </p:sp>
      <p:pic>
        <p:nvPicPr>
          <p:cNvPr id="3" name="Picture 2"/>
          <p:cNvPicPr>
            <a:picLocks noChangeAspect="1"/>
          </p:cNvPicPr>
          <p:nvPr/>
        </p:nvPicPr>
        <p:blipFill>
          <a:blip r:embed="rId1"/>
          <a:stretch>
            <a:fillRect/>
          </a:stretch>
        </p:blipFill>
        <p:spPr>
          <a:xfrm>
            <a:off x="1032964" y="1682946"/>
            <a:ext cx="4616722" cy="4108253"/>
          </a:xfrm>
          <a:prstGeom prst="rect">
            <a:avLst/>
          </a:prstGeom>
        </p:spPr>
      </p:pic>
      <p:pic>
        <p:nvPicPr>
          <p:cNvPr id="4" name="Picture 3"/>
          <p:cNvPicPr>
            <a:picLocks noChangeAspect="1"/>
          </p:cNvPicPr>
          <p:nvPr/>
        </p:nvPicPr>
        <p:blipFill>
          <a:blip r:embed="rId2"/>
          <a:stretch>
            <a:fillRect/>
          </a:stretch>
        </p:blipFill>
        <p:spPr>
          <a:xfrm>
            <a:off x="6326563" y="1682945"/>
            <a:ext cx="4616722" cy="41082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706" y="265176"/>
            <a:ext cx="10080173" cy="845167"/>
          </a:xfrm>
        </p:spPr>
        <p:txBody>
          <a:bodyPr/>
          <a:lstStyle/>
          <a:p>
            <a:r>
              <a:rPr lang="en-IN" sz="4000" b="1" kern="100" dirty="0">
                <a:effectLst/>
                <a:latin typeface="Calibri" panose="020F0502020204030204" pitchFamily="34" charset="0"/>
                <a:ea typeface="Calibri" panose="020F0502020204030204" pitchFamily="34" charset="0"/>
                <a:cs typeface="Times New Roman" panose="02020603050405020304" pitchFamily="18" charset="0"/>
              </a:rPr>
              <a:t>KNN Result:</a:t>
            </a:r>
            <a:endParaRPr lang="en-IN" dirty="0"/>
          </a:p>
        </p:txBody>
      </p:sp>
      <p:pic>
        <p:nvPicPr>
          <p:cNvPr id="3" name="Picture 2"/>
          <p:cNvPicPr>
            <a:picLocks noChangeAspect="1"/>
          </p:cNvPicPr>
          <p:nvPr/>
        </p:nvPicPr>
        <p:blipFill>
          <a:blip r:embed="rId1"/>
          <a:stretch>
            <a:fillRect/>
          </a:stretch>
        </p:blipFill>
        <p:spPr>
          <a:xfrm>
            <a:off x="1023256" y="1480456"/>
            <a:ext cx="10903045" cy="46155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924" y="-28926"/>
            <a:ext cx="6735592" cy="957263"/>
          </a:xfrm>
        </p:spPr>
        <p:txBody>
          <a:bodyPr>
            <a:normAutofit/>
          </a:bodyPr>
          <a:lstStyle/>
          <a:p>
            <a:r>
              <a:rPr lang="en-US" sz="4800" b="1" i="1" dirty="0"/>
              <a:t>     Conclusion</a:t>
            </a:r>
            <a:endParaRPr lang="en-US" sz="4800" b="1" i="1" dirty="0"/>
          </a:p>
        </p:txBody>
      </p:sp>
      <p:sp>
        <p:nvSpPr>
          <p:cNvPr id="5" name="Content Placeholder 4"/>
          <p:cNvSpPr>
            <a:spLocks noGrp="1"/>
          </p:cNvSpPr>
          <p:nvPr>
            <p:ph idx="1"/>
          </p:nvPr>
        </p:nvSpPr>
        <p:spPr>
          <a:xfrm>
            <a:off x="834189" y="1523999"/>
            <a:ext cx="10698302" cy="4203033"/>
          </a:xfrm>
        </p:spPr>
        <p:txBody>
          <a:bodyPr>
            <a:normAutofit/>
          </a:bodyPr>
          <a:lstStyle/>
          <a:p>
            <a:pPr marL="45720" indent="0" algn="just">
              <a:lnSpc>
                <a:spcPct val="115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Emotion Detection System is designed to </a:t>
            </a:r>
            <a:r>
              <a:rPr lang="en-IN" sz="2800" kern="100">
                <a:effectLst/>
                <a:latin typeface="Times New Roman" panose="02020603050405020304" pitchFamily="18" charset="0"/>
                <a:ea typeface="Calibri" panose="020F0502020204030204" pitchFamily="34" charset="0"/>
                <a:cs typeface="Times New Roman" panose="02020603050405020304" pitchFamily="18" charset="0"/>
              </a:rPr>
              <a:t>predict Emotion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in the employees by monitoring captured images of authenticated users which makes the system secure. The image capturing is done automatically when the authenticate user is logged in based on some time interval. The captured images are used to detect the stress of the user based on some standard conversion and image processing mechanisms. Then the system will analyse the stress levels by using Machine Learning algorithms which generates the results that are more efficient.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60422"/>
            <a:ext cx="9509759" cy="630154"/>
          </a:xfrm>
        </p:spPr>
        <p:txBody>
          <a:bodyPr>
            <a:normAutofit fontScale="90000"/>
          </a:bodyPr>
          <a:lstStyle/>
          <a:p>
            <a:br>
              <a:rPr lang="en-US" dirty="0"/>
            </a:br>
            <a:r>
              <a:rPr lang="en-US" dirty="0"/>
              <a:t>                               </a:t>
            </a:r>
            <a:r>
              <a:rPr lang="en-US" sz="4400" dirty="0"/>
              <a:t>CONTENTS</a:t>
            </a:r>
            <a:endParaRPr lang="en-US" sz="4400" dirty="0"/>
          </a:p>
        </p:txBody>
      </p:sp>
      <p:sp>
        <p:nvSpPr>
          <p:cNvPr id="3" name="Content Placeholder 2"/>
          <p:cNvSpPr>
            <a:spLocks noGrp="1"/>
          </p:cNvSpPr>
          <p:nvPr>
            <p:ph idx="1"/>
          </p:nvPr>
        </p:nvSpPr>
        <p:spPr>
          <a:xfrm>
            <a:off x="1341120" y="695326"/>
            <a:ext cx="10080859" cy="5907002"/>
          </a:xfrm>
        </p:spPr>
        <p:txBody>
          <a:bodyPr>
            <a:noAutofit/>
          </a:bodyPr>
          <a:lstStyle/>
          <a:p>
            <a:pPr>
              <a:buFont typeface="Wingdings" panose="05000000000000000000" pitchFamily="2" charset="2"/>
              <a:buChar char="v"/>
            </a:pPr>
            <a:r>
              <a:rPr lang="en-US" sz="2800" dirty="0"/>
              <a:t> </a:t>
            </a:r>
            <a:r>
              <a:rPr lang="en-IN" altLang="en-US" sz="2800" dirty="0"/>
              <a:t>ABSTRACT</a:t>
            </a:r>
            <a:endParaRPr lang="en-US" sz="2800" dirty="0"/>
          </a:p>
          <a:p>
            <a:pPr>
              <a:buFont typeface="Wingdings" panose="05000000000000000000" pitchFamily="2" charset="2"/>
              <a:buChar char="v"/>
            </a:pPr>
            <a:r>
              <a:rPr lang="en-US" sz="2800" dirty="0"/>
              <a:t>INTRODUCTION</a:t>
            </a:r>
            <a:endParaRPr lang="en-US" sz="2800" dirty="0"/>
          </a:p>
          <a:p>
            <a:pPr>
              <a:buFont typeface="Wingdings" panose="05000000000000000000" pitchFamily="2" charset="2"/>
              <a:buChar char="v"/>
            </a:pPr>
            <a:r>
              <a:rPr lang="en-US" sz="2800" dirty="0"/>
              <a:t> EXISTING SYSTEM</a:t>
            </a:r>
            <a:endParaRPr lang="en-US" sz="2800" dirty="0"/>
          </a:p>
          <a:p>
            <a:pPr>
              <a:buFont typeface="Wingdings" panose="05000000000000000000" pitchFamily="2" charset="2"/>
              <a:buChar char="v"/>
            </a:pPr>
            <a:r>
              <a:rPr lang="en-US" sz="2800" dirty="0"/>
              <a:t> PROPOSED SYSTEM</a:t>
            </a:r>
            <a:endParaRPr lang="en-US" sz="2800" dirty="0"/>
          </a:p>
          <a:p>
            <a:pPr>
              <a:buFont typeface="Wingdings" panose="05000000000000000000" pitchFamily="2" charset="2"/>
              <a:buChar char="v"/>
            </a:pPr>
            <a:r>
              <a:rPr lang="en-US" sz="2800" dirty="0"/>
              <a:t>ALGORITHM</a:t>
            </a:r>
            <a:endParaRPr lang="en-US" sz="2800" dirty="0"/>
          </a:p>
          <a:p>
            <a:pPr>
              <a:buFont typeface="Wingdings" panose="05000000000000000000" pitchFamily="2" charset="2"/>
              <a:buChar char="v"/>
            </a:pPr>
            <a:r>
              <a:rPr lang="en-US" sz="2800" dirty="0"/>
              <a:t> SYSTEM ARCHITECTURE</a:t>
            </a:r>
            <a:endParaRPr lang="en-US" sz="2800" dirty="0"/>
          </a:p>
          <a:p>
            <a:pPr>
              <a:buFont typeface="Wingdings" panose="05000000000000000000" pitchFamily="2" charset="2"/>
              <a:buChar char="v"/>
            </a:pPr>
            <a:r>
              <a:rPr lang="en-US" sz="2800" dirty="0"/>
              <a:t> DATA SET</a:t>
            </a:r>
            <a:endParaRPr lang="en-US" sz="2800" dirty="0"/>
          </a:p>
          <a:p>
            <a:pPr>
              <a:buFont typeface="Wingdings" panose="05000000000000000000" pitchFamily="2" charset="2"/>
              <a:buChar char="v"/>
            </a:pPr>
            <a:r>
              <a:rPr lang="en-US" sz="2800" dirty="0"/>
              <a:t> OUTPUT SCREENS</a:t>
            </a:r>
            <a:endParaRPr lang="en-US" sz="2800" dirty="0"/>
          </a:p>
          <a:p>
            <a:pPr>
              <a:buFont typeface="Wingdings" panose="05000000000000000000" pitchFamily="2" charset="2"/>
              <a:buChar char="v"/>
            </a:pPr>
            <a:r>
              <a:rPr lang="en-US" sz="2800" dirty="0"/>
              <a:t> CONCLUSION</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422150" y="104931"/>
            <a:ext cx="9601200" cy="887674"/>
          </a:xfrm>
        </p:spPr>
        <p:txBody>
          <a:bodyPr>
            <a:normAutofit/>
          </a:bodyPr>
          <a:lstStyle/>
          <a:p>
            <a:r>
              <a:rPr lang="en-US" sz="5400" dirty="0"/>
              <a:t>Abstract</a:t>
            </a:r>
            <a:endParaRPr lang="en-US" sz="5400" dirty="0"/>
          </a:p>
        </p:txBody>
      </p:sp>
      <p:sp>
        <p:nvSpPr>
          <p:cNvPr id="3" name="TextBox 2"/>
          <p:cNvSpPr txBox="1"/>
          <p:nvPr/>
        </p:nvSpPr>
        <p:spPr>
          <a:xfrm>
            <a:off x="559837" y="1101012"/>
            <a:ext cx="11271379" cy="5509200"/>
          </a:xfrm>
          <a:prstGeom prst="rect">
            <a:avLst/>
          </a:prstGeom>
          <a:noFill/>
        </p:spPr>
        <p:txBody>
          <a:bodyPr wrap="square">
            <a:spAutoFit/>
          </a:bodyPr>
          <a:lstStyle/>
          <a:p>
            <a:r>
              <a:rPr lang="en-US" sz="1400" b="0" i="0" u="none" strike="noStrike" baseline="0" dirty="0">
                <a:latin typeface="CIDFont+F3"/>
              </a:rPr>
              <a:t> 	</a:t>
            </a:r>
            <a:r>
              <a:rPr lang="en-US" sz="3200" b="0" i="0" u="none" strike="noStrike" baseline="0" dirty="0">
                <a:latin typeface="Times New Roman" panose="02020603050405020304" pitchFamily="18" charset="0"/>
                <a:cs typeface="Times New Roman" panose="02020603050405020304" pitchFamily="18" charset="0"/>
              </a:rPr>
              <a:t>Now a days, employee health and well-being is the most important consideration in the work place. Because it will affect the productivity of an individual employee and team contribution. the automatic facial expression analysis using machine learning has become an interesting and active research area from past few decades.</a:t>
            </a:r>
            <a:endParaRPr lang="en-US" sz="3200" b="0" i="0" u="none" strike="noStrike" baseline="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b="0" i="0" u="none" strike="noStrike" baseline="0" dirty="0">
                <a:latin typeface="Times New Roman" panose="02020603050405020304" pitchFamily="18" charset="0"/>
                <a:cs typeface="Times New Roman" panose="02020603050405020304" pitchFamily="18" charset="0"/>
              </a:rPr>
              <a:t>	Employee Emotion Detection System (EEDs) has been proposed to automatically detect employee emotions in real time using machine learning. EED system helps the employer can check well-being of employees and identified emotion </a:t>
            </a:r>
            <a:r>
              <a:rPr lang="en-US" sz="3200" dirty="0">
                <a:latin typeface="Times New Roman" panose="02020603050405020304" pitchFamily="18" charset="0"/>
                <a:cs typeface="Times New Roman" panose="02020603050405020304" pitchFamily="18" charset="0"/>
              </a:rPr>
              <a:t>.</a:t>
            </a:r>
            <a:endParaRPr lang="en-IN" sz="3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8631" y="0"/>
            <a:ext cx="5614737" cy="923330"/>
          </a:xfrm>
          <a:prstGeom prst="rect">
            <a:avLst/>
          </a:prstGeom>
          <a:noFill/>
        </p:spPr>
        <p:txBody>
          <a:bodyPr wrap="square" rtlCol="0">
            <a:spAutoFit/>
          </a:bodyPr>
          <a:lstStyle/>
          <a:p>
            <a:r>
              <a:rPr lang="en-US" sz="5400" dirty="0">
                <a:solidFill>
                  <a:srgbClr val="336699"/>
                </a:solidFill>
              </a:rPr>
              <a:t>INTRODUCTION</a:t>
            </a:r>
            <a:endParaRPr lang="en-IN" sz="5400" dirty="0">
              <a:solidFill>
                <a:srgbClr val="336699"/>
              </a:solidFill>
            </a:endParaRPr>
          </a:p>
        </p:txBody>
      </p:sp>
      <p:sp>
        <p:nvSpPr>
          <p:cNvPr id="4" name="TextBox 3"/>
          <p:cNvSpPr txBox="1"/>
          <p:nvPr/>
        </p:nvSpPr>
        <p:spPr>
          <a:xfrm>
            <a:off x="409072" y="1138989"/>
            <a:ext cx="11373853" cy="5201424"/>
          </a:xfrm>
          <a:prstGeom prst="rect">
            <a:avLst/>
          </a:prstGeom>
          <a:noFill/>
        </p:spPr>
        <p:txBody>
          <a:bodyPr wrap="square" rtlCol="0">
            <a:spAutoFit/>
          </a:bodyPr>
          <a:lstStyle/>
          <a:p>
            <a:pPr algn="just"/>
            <a:r>
              <a:rPr lang="en-US" sz="2800" b="0" i="0" u="none" strike="noStrike" baseline="0" dirty="0">
                <a:latin typeface="CIDFont+F3"/>
              </a:rPr>
              <a:t>           </a:t>
            </a:r>
            <a:r>
              <a:rPr lang="en-US" sz="3200" b="0" i="0" u="none" strike="noStrike" baseline="0" dirty="0">
                <a:latin typeface="Times New Roman" panose="02020603050405020304" pitchFamily="18" charset="0"/>
                <a:cs typeface="Times New Roman" panose="02020603050405020304" pitchFamily="18" charset="0"/>
              </a:rPr>
              <a:t>Emotions are one of the basic expressions of people. It is an important part of our non-verbal communication. Emotion recognition generally involves discovering human feelings from facial </a:t>
            </a:r>
            <a:r>
              <a:rPr lang="en-IN" sz="3200" dirty="0">
                <a:latin typeface="Times New Roman" panose="02020603050405020304" pitchFamily="18" charset="0"/>
                <a:cs typeface="Times New Roman" panose="02020603050405020304" pitchFamily="18" charset="0"/>
              </a:rPr>
              <a:t>e</a:t>
            </a:r>
            <a:r>
              <a:rPr lang="en-IN" sz="3200" b="0" i="0" u="none" strike="noStrike" baseline="0" dirty="0">
                <a:latin typeface="Times New Roman" panose="02020603050405020304" pitchFamily="18" charset="0"/>
                <a:cs typeface="Times New Roman" panose="02020603050405020304" pitchFamily="18" charset="0"/>
              </a:rPr>
              <a:t>xpressions.</a:t>
            </a:r>
            <a:endParaRPr lang="en-IN" sz="3200" b="0" i="0" u="none" strike="noStrike" baseline="0" dirty="0">
              <a:latin typeface="Times New Roman" panose="02020603050405020304" pitchFamily="18" charset="0"/>
              <a:cs typeface="Times New Roman" panose="02020603050405020304" pitchFamily="18" charset="0"/>
            </a:endParaRPr>
          </a:p>
          <a:p>
            <a:pPr algn="just"/>
            <a:endParaRPr lang="en-IN" sz="3200" b="0" i="0" u="none" strike="noStrike" baseline="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       </a:t>
            </a:r>
            <a:r>
              <a:rPr lang="en-US" sz="3200" b="0" i="0" u="none" strike="noStrike" baseline="0" dirty="0">
                <a:latin typeface="Times New Roman" panose="02020603050405020304" pitchFamily="18" charset="0"/>
                <a:cs typeface="Times New Roman" panose="02020603050405020304" pitchFamily="18" charset="0"/>
              </a:rPr>
              <a:t>Facial expressions are a general indicator of the mood of all people. The expression tells us a lot </a:t>
            </a:r>
            <a:r>
              <a:rPr lang="en-IN" sz="3200" b="0" i="0" u="none" strike="noStrike" baseline="0" dirty="0">
                <a:latin typeface="Times New Roman" panose="02020603050405020304" pitchFamily="18" charset="0"/>
                <a:cs typeface="Times New Roman" panose="02020603050405020304" pitchFamily="18" charset="0"/>
              </a:rPr>
              <a:t>about one's modern investigation. </a:t>
            </a:r>
            <a:r>
              <a:rPr lang="en-US" sz="3200" b="0" i="0" u="none" strike="noStrike" baseline="0" dirty="0">
                <a:latin typeface="Times New Roman" panose="02020603050405020304" pitchFamily="18" charset="0"/>
                <a:cs typeface="Times New Roman" panose="02020603050405020304" pitchFamily="18" charset="0"/>
              </a:rPr>
              <a:t>In this challenge, a headshot is judged on one of SEVEN specific emotions which are ‘angry’, ‘disguised’, ‘fearful’, ‘happy’, ‘neutral’, ‘sad’ and ‘surprise’.</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8631" y="0"/>
            <a:ext cx="6368716" cy="923330"/>
          </a:xfrm>
          <a:prstGeom prst="rect">
            <a:avLst/>
          </a:prstGeom>
          <a:noFill/>
        </p:spPr>
        <p:txBody>
          <a:bodyPr wrap="square" rtlCol="0">
            <a:spAutoFit/>
          </a:bodyPr>
          <a:lstStyle/>
          <a:p>
            <a:r>
              <a:rPr lang="en-US" sz="5400" dirty="0">
                <a:solidFill>
                  <a:srgbClr val="336699"/>
                </a:solidFill>
              </a:rPr>
              <a:t>EXISTING SYSTEM</a:t>
            </a:r>
            <a:endParaRPr lang="en-IN" sz="5400" dirty="0">
              <a:solidFill>
                <a:srgbClr val="336699"/>
              </a:solidFill>
            </a:endParaRPr>
          </a:p>
        </p:txBody>
      </p:sp>
      <p:sp>
        <p:nvSpPr>
          <p:cNvPr id="2" name="TextBox 1"/>
          <p:cNvSpPr txBox="1"/>
          <p:nvPr/>
        </p:nvSpPr>
        <p:spPr>
          <a:xfrm>
            <a:off x="533401" y="1352550"/>
            <a:ext cx="11058524" cy="5078313"/>
          </a:xfrm>
          <a:prstGeom prst="rect">
            <a:avLst/>
          </a:prstGeom>
          <a:noFill/>
        </p:spPr>
        <p:txBody>
          <a:bodyPr wrap="square" rtlCol="0">
            <a:spAutoFit/>
          </a:bodyPr>
          <a:lstStyle/>
          <a:p>
            <a:pPr algn="just"/>
            <a:r>
              <a:rPr lang="en-US" sz="2800" b="0" i="0" u="none" strike="noStrike" baseline="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the existing system work </a:t>
            </a: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on stress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detection is based on the digital signal processing, taking into consideration Galvanic skin response, blood volume, pupil dilation and skin temperature. And the other work on this issue is based on several physiological signals and visual features (eye closure, head movement) to monitor the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Emotion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in a person while he is working. However these measurements are intrusive and are less comfortable in real application.  Every sensor data is compared with a stress index which is a threshold value used for detecting the stress level.</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Disadvantages:</a:t>
            </a:r>
            <a:endParaRPr lang="en-US" sz="24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b="0" i="0" u="none" strike="noStrike" baseline="0" dirty="0">
                <a:latin typeface="Times New Roman" panose="02020603050405020304" pitchFamily="18" charset="0"/>
                <a:cs typeface="Times New Roman" panose="02020603050405020304" pitchFamily="18" charset="0"/>
              </a:rPr>
              <a:t>The extracted features explicitly gives the stress index of the physiological signals. The ECG signal is directly assessed by using commonly used peak j48 algorithm.</a:t>
            </a:r>
            <a:endParaRPr lang="en-US" sz="2000" b="0" i="0" u="none" strike="noStrike" baseline="0" dirty="0">
              <a:latin typeface="Times New Roman" panose="02020603050405020304" pitchFamily="18" charset="0"/>
              <a:cs typeface="Times New Roman" panose="02020603050405020304" pitchFamily="18" charset="0"/>
            </a:endParaRPr>
          </a:p>
          <a:p>
            <a:pPr algn="l"/>
            <a:endParaRPr lang="en-IN" sz="2800" b="1" i="0" u="none" strike="noStrike" baseline="0" dirty="0">
              <a:latin typeface="Times New Roman" panose="02020603050405020304" pitchFamily="18" charset="0"/>
              <a:cs typeface="Times New Roman" panose="02020603050405020304" pitchFamily="18" charset="0"/>
            </a:endParaRPr>
          </a:p>
          <a:p>
            <a:pPr algn="l"/>
            <a:r>
              <a:rPr lang="en-IN" sz="2800" b="1" i="0" u="none" strike="noStrike" baseline="0" dirty="0">
                <a:latin typeface="Times New Roman" panose="02020603050405020304" pitchFamily="18" charset="0"/>
                <a:cs typeface="Times New Roman" panose="02020603050405020304" pitchFamily="18" charset="0"/>
              </a:rPr>
              <a:t>Algorithm: </a:t>
            </a:r>
            <a:r>
              <a:rPr lang="en-IN" sz="2800" b="0" i="0" u="none" strike="noStrike" baseline="0" dirty="0">
                <a:latin typeface="Times New Roman" panose="02020603050405020304" pitchFamily="18" charset="0"/>
                <a:cs typeface="Times New Roman" panose="02020603050405020304" pitchFamily="18" charset="0"/>
              </a:rPr>
              <a:t>Bayesian Network, J48.</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8253" y="57805"/>
            <a:ext cx="6788819" cy="923330"/>
          </a:xfrm>
          <a:prstGeom prst="rect">
            <a:avLst/>
          </a:prstGeom>
          <a:noFill/>
        </p:spPr>
        <p:txBody>
          <a:bodyPr wrap="square" rtlCol="0">
            <a:spAutoFit/>
          </a:bodyPr>
          <a:lstStyle/>
          <a:p>
            <a:r>
              <a:rPr lang="en-US" sz="5400" dirty="0">
                <a:solidFill>
                  <a:srgbClr val="336699"/>
                </a:solidFill>
              </a:rPr>
              <a:t>PROPOSED SYSTEM</a:t>
            </a:r>
            <a:endParaRPr lang="en-IN" sz="5400" dirty="0">
              <a:solidFill>
                <a:srgbClr val="336699"/>
              </a:solidFill>
            </a:endParaRPr>
          </a:p>
        </p:txBody>
      </p:sp>
      <p:sp>
        <p:nvSpPr>
          <p:cNvPr id="2" name="TextBox 1"/>
          <p:cNvSpPr txBox="1"/>
          <p:nvPr/>
        </p:nvSpPr>
        <p:spPr>
          <a:xfrm>
            <a:off x="533401" y="1352550"/>
            <a:ext cx="11058524" cy="5262979"/>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      The human body can enjoy marked stages of anxiety and suffering in response to difficult situations. Early detection of Emotion symptoms is critical to protecting The domain rule set of the proposed system tool, which includes the KNN classifier, is implemented for compression optimization. Image processing is used in the initial part for detection, the browser presents an image of the agent as input. To get a high-quality image or extract some useful recording, image processing is used by converting the image into a virtual form and performing some operations on it. The input can be an image and the output can be an image or capabilities related to that image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Advantages:</a:t>
            </a:r>
            <a:endParaRPr lang="en-US" sz="24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b="0" i="0" u="none" strike="noStrike" baseline="0" dirty="0">
                <a:latin typeface="Times New Roman" panose="02020603050405020304" pitchFamily="18" charset="0"/>
                <a:cs typeface="Times New Roman" panose="02020603050405020304" pitchFamily="18" charset="0"/>
              </a:rPr>
              <a:t>Employee Emotion Detection System  has been proposed to automatically detect employee emotions in real time using machine learning.</a:t>
            </a:r>
            <a:endParaRPr lang="en-US" sz="2400" b="0" i="0" u="none" strike="noStrike" baseline="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2400" b="0" i="0" u="none" strike="noStrike" baseline="0" dirty="0">
                <a:latin typeface="Times New Roman" panose="02020603050405020304" pitchFamily="18" charset="0"/>
                <a:cs typeface="Times New Roman" panose="02020603050405020304" pitchFamily="18" charset="0"/>
              </a:rPr>
              <a:t>We will capture images of the employee based on the regular intervals and then the tradition survey forms will be given to the employee.</a:t>
            </a:r>
            <a:endParaRPr lang="en-US" sz="2400" b="0" i="0" u="none" strike="noStrike" baseline="0" dirty="0">
              <a:latin typeface="Times New Roman" panose="02020603050405020304" pitchFamily="18" charset="0"/>
              <a:cs typeface="Times New Roman" panose="02020603050405020304" pitchFamily="18" charset="0"/>
            </a:endParaRPr>
          </a:p>
          <a:p>
            <a:pPr algn="l"/>
            <a:r>
              <a:rPr lang="en-IN" sz="2400" b="1" i="0" u="none" strike="noStrike" baseline="0" dirty="0">
                <a:latin typeface="Times New Roman" panose="02020603050405020304" pitchFamily="18" charset="0"/>
                <a:cs typeface="Times New Roman" panose="02020603050405020304" pitchFamily="18" charset="0"/>
              </a:rPr>
              <a:t>Algorithm: </a:t>
            </a:r>
            <a:r>
              <a:rPr lang="en-IN" sz="2400" dirty="0" err="1">
                <a:latin typeface="Times New Roman" panose="02020603050405020304" pitchFamily="18" charset="0"/>
                <a:cs typeface="Times New Roman" panose="02020603050405020304" pitchFamily="18" charset="0"/>
              </a:rPr>
              <a:t>K</a:t>
            </a:r>
            <a:r>
              <a:rPr lang="en-IN" sz="2400" b="0" i="0" u="none" strike="noStrike" baseline="0" dirty="0" err="1">
                <a:latin typeface="Times New Roman" panose="02020603050405020304" pitchFamily="18" charset="0"/>
                <a:cs typeface="Times New Roman" panose="02020603050405020304" pitchFamily="18" charset="0"/>
              </a:rPr>
              <a:t>nn</a:t>
            </a:r>
            <a:r>
              <a:rPr lang="en-IN" sz="2400" b="0" i="0" u="none" strike="noStrike" baseline="0" dirty="0">
                <a:latin typeface="Times New Roman" panose="02020603050405020304" pitchFamily="18" charset="0"/>
                <a:cs typeface="Times New Roman" panose="02020603050405020304" pitchFamily="18" charset="0"/>
              </a:rPr>
              <a:t> (K-nearest </a:t>
            </a:r>
            <a:r>
              <a:rPr lang="en-IN" sz="2400" b="0" i="0" u="none" strike="noStrike" baseline="0" dirty="0" err="1">
                <a:latin typeface="Times New Roman" panose="02020603050405020304" pitchFamily="18" charset="0"/>
                <a:cs typeface="Times New Roman" panose="02020603050405020304" pitchFamily="18" charset="0"/>
              </a:rPr>
              <a:t>neighbors</a:t>
            </a:r>
            <a:r>
              <a:rPr lang="en-IN" sz="2400" b="0" i="0" u="none" strike="noStrike" baseline="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1895" y="57805"/>
            <a:ext cx="10982325" cy="922020"/>
          </a:xfrm>
          <a:prstGeom prst="rect">
            <a:avLst/>
          </a:prstGeom>
          <a:noFill/>
        </p:spPr>
        <p:txBody>
          <a:bodyPr wrap="square" rtlCol="0">
            <a:spAutoFit/>
          </a:bodyPr>
          <a:lstStyle/>
          <a:p>
            <a:r>
              <a:rPr lang="en-US" sz="5400" dirty="0">
                <a:solidFill>
                  <a:srgbClr val="336699"/>
                </a:solidFill>
              </a:rPr>
              <a:t>    </a:t>
            </a:r>
            <a:r>
              <a:rPr lang="en-US" sz="4400" dirty="0">
                <a:solidFill>
                  <a:srgbClr val="336699"/>
                </a:solidFill>
              </a:rPr>
              <a:t>MACHINE LEARNING</a:t>
            </a:r>
            <a:r>
              <a:rPr lang="en-IN" altLang="en-US" sz="4400" dirty="0">
                <a:solidFill>
                  <a:srgbClr val="336699"/>
                </a:solidFill>
              </a:rPr>
              <a:t> </a:t>
            </a:r>
            <a:r>
              <a:rPr lang="en-US" sz="4400" dirty="0">
                <a:solidFill>
                  <a:srgbClr val="336699"/>
                </a:solidFill>
              </a:rPr>
              <a:t>ALGORITHM</a:t>
            </a:r>
            <a:endParaRPr lang="en-IN" sz="4400" dirty="0">
              <a:solidFill>
                <a:srgbClr val="336699"/>
              </a:solidFill>
            </a:endParaRPr>
          </a:p>
        </p:txBody>
      </p:sp>
      <p:sp>
        <p:nvSpPr>
          <p:cNvPr id="2" name="TextBox 1"/>
          <p:cNvSpPr txBox="1"/>
          <p:nvPr/>
        </p:nvSpPr>
        <p:spPr>
          <a:xfrm>
            <a:off x="604837" y="981135"/>
            <a:ext cx="10982325" cy="5473614"/>
          </a:xfrm>
          <a:prstGeom prst="rect">
            <a:avLst/>
          </a:prstGeom>
          <a:noFill/>
        </p:spPr>
        <p:txBody>
          <a:bodyPr wrap="square" rtlCol="0">
            <a:spAutoFit/>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K-Nearest Neighbors (KNN) is a machine learning algorithm that can be employed for Emotion detection in IT professionals using image processing and machine learning techniques. The approach involves collecting a labeled dataset of IT professionals' images, preprocessing the images, and extracting relevant features such as facial expressions and posture. The KNN algorithm is then implemented to classify new images as stressed or non-stressed by finding the nearest neighbors based on extracted features. Model evaluation is performed using a test dataset, and hyperparameter tuning optimizes the algorithm's performance. The final model can be deployed in real-world applications, assisting in image-based Emption monitoring for IT professionals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265176"/>
            <a:ext cx="9509759" cy="681308"/>
          </a:xfrm>
        </p:spPr>
        <p:txBody>
          <a:bodyPr/>
          <a:lstStyle/>
          <a:p>
            <a:r>
              <a:rPr lang="en-US" dirty="0"/>
              <a:t>               SYSTEM ARCHITECTURE </a:t>
            </a:r>
            <a:endParaRPr lang="en-US" dirty="0"/>
          </a:p>
        </p:txBody>
      </p:sp>
      <p:pic>
        <p:nvPicPr>
          <p:cNvPr id="4" name="Picture 3"/>
          <p:cNvPicPr>
            <a:picLocks noChangeAspect="1"/>
          </p:cNvPicPr>
          <p:nvPr/>
        </p:nvPicPr>
        <p:blipFill>
          <a:blip r:embed="rId1"/>
          <a:stretch>
            <a:fillRect/>
          </a:stretch>
        </p:blipFill>
        <p:spPr>
          <a:xfrm>
            <a:off x="1341120" y="946483"/>
            <a:ext cx="9509759" cy="56107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8253" y="57805"/>
            <a:ext cx="6788819" cy="923330"/>
          </a:xfrm>
          <a:prstGeom prst="rect">
            <a:avLst/>
          </a:prstGeom>
          <a:noFill/>
        </p:spPr>
        <p:txBody>
          <a:bodyPr wrap="square" rtlCol="0">
            <a:spAutoFit/>
          </a:bodyPr>
          <a:lstStyle/>
          <a:p>
            <a:r>
              <a:rPr lang="en-US" sz="5400" dirty="0">
                <a:solidFill>
                  <a:srgbClr val="336699"/>
                </a:solidFill>
              </a:rPr>
              <a:t>          DATA SET</a:t>
            </a:r>
            <a:endParaRPr lang="en-IN" sz="5400" dirty="0">
              <a:solidFill>
                <a:srgbClr val="336699"/>
              </a:solidFill>
            </a:endParaRPr>
          </a:p>
        </p:txBody>
      </p:sp>
      <p:sp>
        <p:nvSpPr>
          <p:cNvPr id="2" name="TextBox 1"/>
          <p:cNvSpPr txBox="1"/>
          <p:nvPr/>
        </p:nvSpPr>
        <p:spPr>
          <a:xfrm>
            <a:off x="604838" y="1194342"/>
            <a:ext cx="7079330" cy="5812169"/>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Image Dataset:</a:t>
            </a:r>
            <a:endParaRPr lang="en-US" sz="3200" b="1" dirty="0">
              <a:latin typeface="Times New Roman" panose="02020603050405020304" pitchFamily="18" charset="0"/>
              <a:cs typeface="Times New Roman" panose="02020603050405020304" pitchFamily="18" charset="0"/>
            </a:endParaRPr>
          </a:p>
          <a:p>
            <a:pPr algn="just"/>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The dataset is </a:t>
            </a:r>
            <a:r>
              <a:rPr lang="en-IN" sz="2800" kern="100"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based on the different emotions expressed by the IT professionals. These emotions include anger, disgust, fear, happiness, neutral, sadness, and surprise. Each image in the dataset represents a specific individual displaying a particular emotion. </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The dataset is download from Kaggle and it contain 500 records.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The objective is to develop a stress detection system using machine learning and image processing techniques. By training a model on the "train" and “</a:t>
            </a:r>
            <a:r>
              <a:rPr lang="en-IN" sz="2800" kern="100" dirty="0" err="1">
                <a:effectLst/>
                <a:latin typeface="Times New Roman" panose="02020603050405020304" pitchFamily="18" charset="0"/>
                <a:ea typeface="Calibri" panose="020F0502020204030204" pitchFamily="34" charset="0"/>
                <a:cs typeface="Times New Roman" panose="02020603050405020304" pitchFamily="18" charset="0"/>
              </a:rPr>
              <a:t>test”dataset</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algn="just">
              <a:lnSpc>
                <a:spcPct val="150000"/>
              </a:lnSpc>
            </a:pPr>
            <a:r>
              <a:rPr lang="en-US" sz="2400" b="0" i="0" u="none" strike="noStrike" baseline="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p:txBody>
      </p:sp>
      <p:pic>
        <p:nvPicPr>
          <p:cNvPr id="4" name="image13.png"/>
          <p:cNvPicPr>
            <a:picLocks noChangeAspect="1"/>
          </p:cNvPicPr>
          <p:nvPr/>
        </p:nvPicPr>
        <p:blipFill>
          <a:blip r:embed="rId1" cstate="print"/>
          <a:stretch>
            <a:fillRect/>
          </a:stretch>
        </p:blipFill>
        <p:spPr>
          <a:xfrm>
            <a:off x="8117305" y="1208563"/>
            <a:ext cx="3625516" cy="49361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cean 16x9">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 painting presentation (widescreen)</Template>
  <TotalTime>0</TotalTime>
  <Words>5442</Words>
  <Application>WPS Presentation</Application>
  <PresentationFormat>Custom</PresentationFormat>
  <Paragraphs>79</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Sitka Banner Semibold</vt:lpstr>
      <vt:lpstr>Arial Rounded MT Bold</vt:lpstr>
      <vt:lpstr>CIDFont+F3</vt:lpstr>
      <vt:lpstr>Segoe Print</vt:lpstr>
      <vt:lpstr>Times New Roman</vt:lpstr>
      <vt:lpstr>Calibri</vt:lpstr>
      <vt:lpstr>Georgia</vt:lpstr>
      <vt:lpstr>Microsoft YaHei</vt:lpstr>
      <vt:lpstr>Arial Unicode MS</vt:lpstr>
      <vt:lpstr>Ocean 16x9</vt:lpstr>
      <vt:lpstr>Emotion detection in It professional by using Image processing  and Machine Learning</vt:lpstr>
      <vt:lpstr>                                CONTENTS</vt:lpstr>
      <vt:lpstr>PowerPoint 演示文稿</vt:lpstr>
      <vt:lpstr>PowerPoint 演示文稿</vt:lpstr>
      <vt:lpstr>PowerPoint 演示文稿</vt:lpstr>
      <vt:lpstr>PowerPoint 演示文稿</vt:lpstr>
      <vt:lpstr>PowerPoint 演示文稿</vt:lpstr>
      <vt:lpstr>               SYSTEM ARCHITECTURE </vt:lpstr>
      <vt:lpstr>PowerPoint 演示文稿</vt:lpstr>
      <vt:lpstr>PowerPoint 演示文稿</vt:lpstr>
      <vt:lpstr>Admin Login form:                                                              Admin Home page:</vt:lpstr>
      <vt:lpstr>View Users and Activate:                                          Admin side detection details:</vt:lpstr>
      <vt:lpstr>User Login Form:                                             Emotion detection using image uploading:</vt:lpstr>
      <vt:lpstr>Image Detection :</vt:lpstr>
      <vt:lpstr>KNN Result:</vt:lpstr>
      <vt:lpstr>     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Employee Emotion Detection(RtEED) System using Machine Learning</dc:title>
  <dc:creator>pavankalyanpunya128@outlook.com</dc:creator>
  <cp:lastModifiedBy>swetha yadav</cp:lastModifiedBy>
  <cp:revision>25</cp:revision>
  <dcterms:created xsi:type="dcterms:W3CDTF">2023-07-18T15:43:00Z</dcterms:created>
  <dcterms:modified xsi:type="dcterms:W3CDTF">2024-08-12T13:14:12Z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3A999F0F43F645CAA92D641A0B1B4320_13</vt:lpwstr>
  </property>
  <property fmtid="{D5CDD505-2E9C-101B-9397-08002B2CF9AE}" pid="9" name="KSOProductBuildVer">
    <vt:lpwstr>1033-12.2.0.17545</vt:lpwstr>
  </property>
</Properties>
</file>